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77" r:id="rId4"/>
    <p:sldId id="269" r:id="rId5"/>
    <p:sldId id="278" r:id="rId6"/>
    <p:sldId id="272" r:id="rId7"/>
    <p:sldId id="291" r:id="rId8"/>
    <p:sldId id="292" r:id="rId9"/>
    <p:sldId id="284" r:id="rId10"/>
    <p:sldId id="293" r:id="rId11"/>
    <p:sldId id="294" r:id="rId12"/>
    <p:sldId id="295" r:id="rId13"/>
    <p:sldId id="296" r:id="rId14"/>
    <p:sldId id="279" r:id="rId15"/>
    <p:sldId id="273" r:id="rId16"/>
    <p:sldId id="297" r:id="rId17"/>
    <p:sldId id="285" r:id="rId18"/>
    <p:sldId id="298" r:id="rId19"/>
    <p:sldId id="286" r:id="rId20"/>
    <p:sldId id="287" r:id="rId21"/>
    <p:sldId id="280" r:id="rId22"/>
    <p:sldId id="274" r:id="rId23"/>
    <p:sldId id="288" r:id="rId24"/>
    <p:sldId id="299" r:id="rId25"/>
    <p:sldId id="289" r:id="rId26"/>
    <p:sldId id="300" r:id="rId27"/>
    <p:sldId id="281" r:id="rId28"/>
    <p:sldId id="275" r:id="rId29"/>
    <p:sldId id="301" r:id="rId30"/>
    <p:sldId id="302" r:id="rId31"/>
    <p:sldId id="290" r:id="rId32"/>
    <p:sldId id="282" r:id="rId33"/>
    <p:sldId id="276" r:id="rId34"/>
    <p:sldId id="270" r:id="rId35"/>
    <p:sldId id="271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Real-World Web Software Design" id="{8039E3B6-67A5-064D-8110-1EB7B8036205}">
          <p14:sldIdLst>
            <p14:sldId id="277"/>
            <p14:sldId id="269"/>
          </p14:sldIdLst>
        </p14:section>
        <p14:section name="Principle of Layering" id="{7EA6AB53-5A00-A34A-BEE9-16175D7F7ECD}">
          <p14:sldIdLst>
            <p14:sldId id="278"/>
            <p14:sldId id="272"/>
            <p14:sldId id="291"/>
            <p14:sldId id="292"/>
            <p14:sldId id="284"/>
            <p14:sldId id="293"/>
            <p14:sldId id="294"/>
            <p14:sldId id="295"/>
            <p14:sldId id="296"/>
          </p14:sldIdLst>
        </p14:section>
        <p14:section name="Software Design Patterns" id="{F440AAD4-7B14-8245-8F2F-00863CB69780}">
          <p14:sldIdLst>
            <p14:sldId id="279"/>
            <p14:sldId id="273"/>
            <p14:sldId id="297"/>
            <p14:sldId id="285"/>
            <p14:sldId id="298"/>
            <p14:sldId id="286"/>
            <p14:sldId id="287"/>
          </p14:sldIdLst>
        </p14:section>
        <p14:section name="Data and Domain Patterns" id="{079F39DD-F33A-4543-8143-01628F4EC8F0}">
          <p14:sldIdLst>
            <p14:sldId id="280"/>
            <p14:sldId id="274"/>
            <p14:sldId id="288"/>
            <p14:sldId id="299"/>
            <p14:sldId id="289"/>
            <p14:sldId id="300"/>
          </p14:sldIdLst>
        </p14:section>
        <p14:section name="Presentation Patterns" id="{535D92A6-FA88-F946-ADD6-6AFDB24EED6A}">
          <p14:sldIdLst>
            <p14:sldId id="281"/>
            <p14:sldId id="275"/>
            <p14:sldId id="301"/>
            <p14:sldId id="302"/>
            <p14:sldId id="290"/>
          </p14:sldIdLst>
        </p14:section>
        <p14:section name="Testing" id="{EBA8A0CC-4C95-DA45-B3B7-AC8C7E3A3086}">
          <p14:sldIdLst>
            <p14:sldId id="282"/>
            <p14:sldId id="276"/>
          </p14:sldIdLst>
        </p14:section>
        <p14:section name="Summary" id="{6016C672-7EF5-8544-9FEE-5F02D5CD42F5}">
          <p14:sldIdLst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12" autoAdjust="0"/>
  </p:normalViewPr>
  <p:slideViewPr>
    <p:cSldViewPr showGuides="1">
      <p:cViewPr>
        <p:scale>
          <a:sx n="70" d="100"/>
          <a:sy n="70" d="100"/>
        </p:scale>
        <p:origin x="-984" y="-2392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Web Application </a:t>
            </a:r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Two Layer Model</a:t>
            </a:r>
            <a:endParaRPr lang="en-US" dirty="0"/>
          </a:p>
        </p:txBody>
      </p:sp>
      <p:pic>
        <p:nvPicPr>
          <p:cNvPr id="6" name="Content Placeholder 5" descr="48260170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41" r="-34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325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Business Rules and Processes</a:t>
            </a:r>
            <a:endParaRPr lang="en-US" dirty="0"/>
          </a:p>
        </p:txBody>
      </p:sp>
      <p:pic>
        <p:nvPicPr>
          <p:cNvPr id="5" name="Content Placeholder 4" descr="4826017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8" r="-6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51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3-layer model</a:t>
            </a:r>
            <a:endParaRPr lang="en-US" dirty="0"/>
          </a:p>
        </p:txBody>
      </p:sp>
      <p:pic>
        <p:nvPicPr>
          <p:cNvPr id="6" name="Content Placeholder 5" descr="482601700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85" r="-44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726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 mapping of tables to domain objects</a:t>
            </a:r>
            <a:endParaRPr lang="en-US" dirty="0"/>
          </a:p>
        </p:txBody>
      </p:sp>
      <p:pic>
        <p:nvPicPr>
          <p:cNvPr id="5" name="Content Placeholder 4" descr="482601700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4" r="-6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605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17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655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Real-World Web Software </a:t>
            </a:r>
            <a:r>
              <a:rPr lang="en-US" sz="2700" dirty="0" smtClean="0">
                <a:solidFill>
                  <a:schemeClr val="bg1"/>
                </a:solidFill>
              </a:rPr>
              <a:t>Design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Principle of </a:t>
            </a:r>
            <a:r>
              <a:rPr lang="en-US" sz="2800" dirty="0" smtClean="0">
                <a:solidFill>
                  <a:schemeClr val="bg1"/>
                </a:solidFill>
              </a:rPr>
              <a:t>Layering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Software Design </a:t>
            </a:r>
            <a:r>
              <a:rPr lang="en-US" sz="2800" dirty="0" smtClean="0">
                <a:solidFill>
                  <a:schemeClr val="accent3"/>
                </a:solidFill>
              </a:rPr>
              <a:t>Patterns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Data and Domain Patterns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Presentation Patterns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Testing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1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Software Design </a:t>
            </a:r>
            <a:r>
              <a:rPr lang="en-US" sz="2800" dirty="0" smtClean="0"/>
              <a:t>Patterns in the Web Context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Adapter </a:t>
            </a:r>
            <a:r>
              <a:rPr lang="en-US" b="1" dirty="0" smtClean="0"/>
              <a:t>pattern </a:t>
            </a:r>
            <a:r>
              <a:rPr lang="en-US" dirty="0"/>
              <a:t>is used to convert the interface of a set of classes that we need </a:t>
            </a:r>
            <a:r>
              <a:rPr lang="en-US" dirty="0" smtClean="0"/>
              <a:t>to use </a:t>
            </a:r>
            <a:r>
              <a:rPr lang="en-US" dirty="0"/>
              <a:t>to a different but preferred interface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frequently </a:t>
            </a:r>
            <a:r>
              <a:rPr lang="en-US" dirty="0"/>
              <a:t>used in web projects as a way to make use of </a:t>
            </a:r>
            <a:r>
              <a:rPr lang="en-US" dirty="0" smtClean="0"/>
              <a:t>a database </a:t>
            </a:r>
            <a:r>
              <a:rPr lang="en-US" dirty="0"/>
              <a:t>API (such as PDO or </a:t>
            </a:r>
            <a:r>
              <a:rPr lang="en-US" dirty="0" err="1"/>
              <a:t>mysqli</a:t>
            </a:r>
            <a:r>
              <a:rPr lang="en-US" dirty="0"/>
              <a:t>) without coupling the pages over and over to </a:t>
            </a:r>
            <a:r>
              <a:rPr lang="en-US" dirty="0" smtClean="0"/>
              <a:t>that database </a:t>
            </a:r>
            <a:r>
              <a:rPr lang="en-US" dirty="0"/>
              <a:t>API.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Adapter Pattern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33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Software Design </a:t>
            </a:r>
            <a:r>
              <a:rPr lang="en-US" sz="2800" dirty="0" smtClean="0"/>
              <a:t>Patterns in the Web Context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99592" y="764704"/>
            <a:ext cx="6400800" cy="304800"/>
          </a:xfrm>
        </p:spPr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A database API adaptor</a:t>
            </a:r>
            <a:endParaRPr lang="en-US" dirty="0" smtClean="0"/>
          </a:p>
        </p:txBody>
      </p:sp>
      <p:pic>
        <p:nvPicPr>
          <p:cNvPr id="6" name="Content Placeholder 5" descr="482601700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6" r="-17276"/>
          <a:stretch>
            <a:fillRect/>
          </a:stretch>
        </p:blipFill>
        <p:spPr>
          <a:xfrm>
            <a:off x="914400" y="1192867"/>
            <a:ext cx="7041976" cy="4979334"/>
          </a:xfrm>
        </p:spPr>
      </p:pic>
    </p:spTree>
    <p:extLst>
      <p:ext uri="{BB962C8B-B14F-4D97-AF65-F5344CB8AC3E}">
        <p14:creationId xmlns:p14="http://schemas.microsoft.com/office/powerpoint/2010/main" val="149680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Software Design </a:t>
            </a:r>
            <a:r>
              <a:rPr lang="en-US" sz="2800" dirty="0" smtClean="0"/>
              <a:t>Patterns in the Web Context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factory</a:t>
            </a:r>
            <a:r>
              <a:rPr lang="en-US" dirty="0" smtClean="0"/>
              <a:t> is </a:t>
            </a:r>
            <a:r>
              <a:rPr lang="en-US" dirty="0"/>
              <a:t>a special class that is responsible for the creation of subclasses (or concrete </a:t>
            </a:r>
            <a:r>
              <a:rPr lang="en-US" dirty="0" smtClean="0"/>
              <a:t>implementations of </a:t>
            </a:r>
            <a:r>
              <a:rPr lang="en-US" dirty="0"/>
              <a:t>an interface), so that clients are not coupled to specific subclasses </a:t>
            </a:r>
            <a:r>
              <a:rPr lang="en-US" dirty="0" smtClean="0"/>
              <a:t>or implementations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Simple Factory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8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Software Design </a:t>
            </a:r>
            <a:r>
              <a:rPr lang="en-US" sz="2800" dirty="0" smtClean="0"/>
              <a:t>Patterns in the Web Context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466308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mr-IN" sz="1600" dirty="0">
                <a:latin typeface="Calbri"/>
                <a:cs typeface="Calbri"/>
              </a:rPr>
              <a:t>&lt;?php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class </a:t>
            </a:r>
            <a:r>
              <a:rPr lang="en-US" sz="1600" dirty="0" err="1">
                <a:latin typeface="Calbri"/>
                <a:cs typeface="Calbri"/>
              </a:rPr>
              <a:t>DatabaseAdapterFactory</a:t>
            </a:r>
            <a:r>
              <a:rPr lang="en-US" sz="1600" dirty="0">
                <a:latin typeface="Calbri"/>
                <a:cs typeface="Calbri"/>
              </a:rPr>
              <a:t> {</a:t>
            </a:r>
          </a:p>
          <a:p>
            <a:pPr>
              <a:spcAft>
                <a:spcPts val="0"/>
              </a:spcAft>
            </a:pPr>
            <a:r>
              <a:rPr lang="en-CA" sz="1600" dirty="0" smtClean="0">
                <a:latin typeface="Calbri"/>
                <a:cs typeface="Calbri"/>
              </a:rPr>
              <a:t>	</a:t>
            </a:r>
            <a:r>
              <a:rPr lang="mr-IN" sz="1600" dirty="0" smtClean="0">
                <a:latin typeface="Calbri"/>
                <a:cs typeface="Calbri"/>
              </a:rPr>
              <a:t>/</a:t>
            </a:r>
            <a:r>
              <a:rPr lang="mr-IN" sz="1600" dirty="0">
                <a:latin typeface="Calbri"/>
                <a:cs typeface="Calbri"/>
              </a:rPr>
              <a:t>*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Notice </a:t>
            </a:r>
            <a:r>
              <a:rPr lang="en-US" sz="1600" dirty="0">
                <a:latin typeface="Calbri"/>
                <a:cs typeface="Calbri"/>
              </a:rPr>
              <a:t>that this creation method is static. The</a:t>
            </a:r>
            <a:r>
              <a:rPr lang="en-US" sz="1600" b="1" dirty="0">
                <a:latin typeface="Calbri"/>
                <a:cs typeface="Calbri"/>
              </a:rPr>
              <a:t> $type </a:t>
            </a:r>
            <a:r>
              <a:rPr lang="en-US" sz="1600" dirty="0">
                <a:latin typeface="Calbri"/>
                <a:cs typeface="Calbri"/>
              </a:rPr>
              <a:t>parameter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Is </a:t>
            </a:r>
            <a:r>
              <a:rPr lang="en-US" sz="1600" dirty="0">
                <a:latin typeface="Calbri"/>
                <a:cs typeface="Calbri"/>
              </a:rPr>
              <a:t>used to specify which adapter to instantiate</a:t>
            </a:r>
          </a:p>
          <a:p>
            <a:pPr>
              <a:spcAft>
                <a:spcPts val="0"/>
              </a:spcAft>
            </a:pPr>
            <a:r>
              <a:rPr lang="en-CA" sz="1600" dirty="0" smtClean="0">
                <a:latin typeface="Calbri"/>
                <a:cs typeface="Calbri"/>
              </a:rPr>
              <a:t>	</a:t>
            </a:r>
            <a:r>
              <a:rPr lang="mr-IN" sz="1600" dirty="0" smtClean="0">
                <a:latin typeface="Calbri"/>
                <a:cs typeface="Calbri"/>
              </a:rPr>
              <a:t>*</a:t>
            </a:r>
            <a:r>
              <a:rPr lang="mr-IN" sz="1600" dirty="0">
                <a:latin typeface="Calbri"/>
                <a:cs typeface="Calbri"/>
              </a:rPr>
              <a:t>/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public </a:t>
            </a:r>
            <a:r>
              <a:rPr lang="en-US" sz="1600" dirty="0">
                <a:latin typeface="Calbri"/>
                <a:cs typeface="Calbri"/>
              </a:rPr>
              <a:t>static function create(</a:t>
            </a:r>
            <a:r>
              <a:rPr lang="en-US" sz="1600" b="1" dirty="0">
                <a:solidFill>
                  <a:srgbClr val="A82233"/>
                </a:solidFill>
                <a:latin typeface="Calbri"/>
                <a:cs typeface="Calbri"/>
              </a:rPr>
              <a:t>$type</a:t>
            </a:r>
            <a:r>
              <a:rPr lang="en-US" sz="1600" dirty="0">
                <a:latin typeface="Calbri"/>
                <a:cs typeface="Calbri"/>
              </a:rPr>
              <a:t>, $</a:t>
            </a:r>
            <a:r>
              <a:rPr lang="en-US" sz="1600" dirty="0" err="1">
                <a:latin typeface="Calbri"/>
                <a:cs typeface="Calbri"/>
              </a:rPr>
              <a:t>connectionValues</a:t>
            </a:r>
            <a:r>
              <a:rPr lang="en-US" sz="1600" dirty="0">
                <a:latin typeface="Calbri"/>
                <a:cs typeface="Calbri"/>
              </a:rPr>
              <a:t>) {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	$</a:t>
            </a:r>
            <a:r>
              <a:rPr lang="en-US" sz="1600" dirty="0">
                <a:latin typeface="Calbri"/>
                <a:cs typeface="Calbri"/>
              </a:rPr>
              <a:t>adapter = "</a:t>
            </a:r>
            <a:r>
              <a:rPr lang="en-US" sz="1600" dirty="0" err="1">
                <a:latin typeface="Calbri"/>
                <a:cs typeface="Calbri"/>
              </a:rPr>
              <a:t>DatabaseAdapter</a:t>
            </a:r>
            <a:r>
              <a:rPr lang="en-US" sz="1600" dirty="0">
                <a:latin typeface="Calbri"/>
                <a:cs typeface="Calbri"/>
              </a:rPr>
              <a:t>" </a:t>
            </a:r>
            <a:r>
              <a:rPr lang="en-US" sz="1600" b="1" dirty="0">
                <a:solidFill>
                  <a:srgbClr val="A82233"/>
                </a:solidFill>
                <a:latin typeface="Calbri"/>
                <a:cs typeface="Calbri"/>
              </a:rPr>
              <a:t>. $type</a:t>
            </a:r>
            <a:r>
              <a:rPr lang="en-US" sz="1600" dirty="0">
                <a:latin typeface="Calbri"/>
                <a:cs typeface="Calbri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	if </a:t>
            </a:r>
            <a:r>
              <a:rPr lang="en-US" sz="1600" dirty="0">
                <a:latin typeface="Calbri"/>
                <a:cs typeface="Calbri"/>
              </a:rPr>
              <a:t>( </a:t>
            </a:r>
            <a:r>
              <a:rPr lang="en-US" sz="1600" dirty="0" err="1">
                <a:latin typeface="Calbri"/>
                <a:cs typeface="Calbri"/>
              </a:rPr>
              <a:t>class_exists</a:t>
            </a:r>
            <a:r>
              <a:rPr lang="en-US" sz="1600" dirty="0">
                <a:latin typeface="Calbri"/>
                <a:cs typeface="Calbri"/>
              </a:rPr>
              <a:t>($adapter) ) {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		return </a:t>
            </a:r>
            <a:r>
              <a:rPr lang="en-US" sz="1600" dirty="0">
                <a:latin typeface="Calbri"/>
                <a:cs typeface="Calbri"/>
              </a:rPr>
              <a:t>new $adapter($</a:t>
            </a:r>
            <a:r>
              <a:rPr lang="en-US" sz="1600" dirty="0" err="1">
                <a:latin typeface="Calbri"/>
                <a:cs typeface="Calbri"/>
              </a:rPr>
              <a:t>connectionValues</a:t>
            </a:r>
            <a:r>
              <a:rPr lang="en-US" sz="1600" dirty="0">
                <a:latin typeface="Calbri"/>
                <a:cs typeface="Calbri"/>
              </a:rPr>
              <a:t>);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	}</a:t>
            </a:r>
            <a:endParaRPr lang="en-US" sz="1600" dirty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	else </a:t>
            </a:r>
            <a:r>
              <a:rPr lang="en-US" sz="1600" dirty="0">
                <a:latin typeface="Calbri"/>
                <a:cs typeface="Calbri"/>
              </a:rPr>
              <a:t>{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		throw </a:t>
            </a:r>
            <a:r>
              <a:rPr lang="en-US" sz="1600" dirty="0">
                <a:latin typeface="Calbri"/>
                <a:cs typeface="Calbri"/>
              </a:rPr>
              <a:t>new Exception("Data Adapter type does not exist");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	}</a:t>
            </a:r>
            <a:endParaRPr lang="en-US" sz="1600" dirty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Calbri"/>
                <a:cs typeface="Calbri"/>
              </a:rPr>
              <a:t>	}</a:t>
            </a:r>
            <a:endParaRPr lang="en-US" sz="1600" dirty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albri"/>
                <a:cs typeface="Calbri"/>
              </a:rPr>
              <a:t>}</a:t>
            </a:r>
          </a:p>
          <a:p>
            <a:pPr>
              <a:spcAft>
                <a:spcPts val="0"/>
              </a:spcAft>
            </a:pPr>
            <a:r>
              <a:rPr lang="mr-IN" sz="1600" dirty="0">
                <a:latin typeface="Calbri"/>
                <a:cs typeface="Calbri"/>
              </a:rPr>
              <a:t>?&gt;</a:t>
            </a:r>
            <a:endParaRPr lang="en-US" sz="1600" dirty="0">
              <a:latin typeface="Calbri"/>
              <a:cs typeface="Cal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Simple Factory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4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Software Design </a:t>
            </a:r>
            <a:r>
              <a:rPr lang="en-US" sz="2800" dirty="0" smtClean="0"/>
              <a:t>Patterns in the Web Context</a:t>
            </a:r>
            <a:endParaRPr lang="en-US" sz="2800" dirty="0"/>
          </a:p>
        </p:txBody>
      </p:sp>
      <p:pic>
        <p:nvPicPr>
          <p:cNvPr id="5" name="Content Placeholder 4" descr="482601700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5" r="-748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Template Method Pattern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70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17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655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Real-World Web Software </a:t>
            </a:r>
            <a:r>
              <a:rPr lang="en-US" sz="2700" dirty="0" smtClean="0">
                <a:solidFill>
                  <a:schemeClr val="bg1"/>
                </a:solidFill>
              </a:rPr>
              <a:t>Design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Principle of </a:t>
            </a:r>
            <a:r>
              <a:rPr lang="en-US" sz="2800" dirty="0" smtClean="0">
                <a:solidFill>
                  <a:schemeClr val="bg1"/>
                </a:solidFill>
              </a:rPr>
              <a:t>Layering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Software Design </a:t>
            </a:r>
            <a:r>
              <a:rPr lang="en-US" sz="2800" dirty="0" smtClean="0">
                <a:solidFill>
                  <a:schemeClr val="bg1"/>
                </a:solidFill>
              </a:rPr>
              <a:t>Patterns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Data and Domain Patterns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Presentation Patterns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Testing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Software Design </a:t>
            </a:r>
            <a:r>
              <a:rPr lang="en-US" sz="2800" dirty="0" smtClean="0"/>
              <a:t>Patterns in the Web Context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albri"/>
                <a:cs typeface="Calbri"/>
              </a:rPr>
              <a:t>abstract class </a:t>
            </a:r>
            <a:r>
              <a:rPr lang="en-US" dirty="0" err="1">
                <a:latin typeface="Calbri"/>
                <a:cs typeface="Calbri"/>
              </a:rPr>
              <a:t>TableDataGateway</a:t>
            </a:r>
            <a:endParaRPr lang="en-US" dirty="0">
              <a:latin typeface="Calbri"/>
              <a:cs typeface="Calbri"/>
            </a:endParaRPr>
          </a:p>
          <a:p>
            <a:r>
              <a:rPr lang="en-US" dirty="0">
                <a:latin typeface="Calbri"/>
                <a:cs typeface="Calbri"/>
              </a:rPr>
              <a:t>{</a:t>
            </a:r>
          </a:p>
          <a:p>
            <a:r>
              <a:rPr lang="en-US" dirty="0" smtClean="0">
                <a:latin typeface="Calbri"/>
                <a:cs typeface="Calbri"/>
              </a:rPr>
              <a:t>	protected </a:t>
            </a:r>
            <a:r>
              <a:rPr lang="en-US" dirty="0">
                <a:latin typeface="Calbri"/>
                <a:cs typeface="Calbri"/>
              </a:rPr>
              <a:t>$</a:t>
            </a:r>
            <a:r>
              <a:rPr lang="en-US" dirty="0" err="1">
                <a:latin typeface="Calbri"/>
                <a:cs typeface="Calbri"/>
              </a:rPr>
              <a:t>dbAdapter</a:t>
            </a:r>
            <a:r>
              <a:rPr lang="en-US" dirty="0">
                <a:latin typeface="Calbri"/>
                <a:cs typeface="Calbri"/>
              </a:rPr>
              <a:t>;</a:t>
            </a:r>
          </a:p>
          <a:p>
            <a:r>
              <a:rPr lang="en-US" dirty="0" smtClean="0">
                <a:latin typeface="Calbri"/>
                <a:cs typeface="Calbri"/>
              </a:rPr>
              <a:t>	public </a:t>
            </a:r>
            <a:r>
              <a:rPr lang="en-US" dirty="0">
                <a:latin typeface="Calbri"/>
                <a:cs typeface="Calbri"/>
              </a:rPr>
              <a:t>function __construct(</a:t>
            </a:r>
            <a:r>
              <a:rPr lang="en-US" b="1" dirty="0">
                <a:solidFill>
                  <a:srgbClr val="A82233"/>
                </a:solidFill>
                <a:latin typeface="Calbri"/>
                <a:cs typeface="Calbri"/>
              </a:rPr>
              <a:t>$</a:t>
            </a:r>
            <a:r>
              <a:rPr lang="en-US" b="1" dirty="0" err="1">
                <a:solidFill>
                  <a:srgbClr val="A82233"/>
                </a:solidFill>
                <a:latin typeface="Calbri"/>
                <a:cs typeface="Calbri"/>
              </a:rPr>
              <a:t>dbAdapter</a:t>
            </a:r>
            <a:r>
              <a:rPr lang="en-US" b="1" dirty="0" smtClean="0">
                <a:solidFill>
                  <a:srgbClr val="A82233"/>
                </a:solidFill>
                <a:latin typeface="Calbri"/>
                <a:cs typeface="Calbri"/>
              </a:rPr>
              <a:t>)</a:t>
            </a:r>
            <a:r>
              <a:rPr lang="en-US" dirty="0" smtClean="0">
                <a:latin typeface="Calbri"/>
                <a:cs typeface="Calbri"/>
              </a:rPr>
              <a:t>{</a:t>
            </a:r>
            <a:endParaRPr lang="en-US" dirty="0">
              <a:latin typeface="Calbri"/>
              <a:cs typeface="Calbri"/>
            </a:endParaRPr>
          </a:p>
          <a:p>
            <a:r>
              <a:rPr lang="en-US" dirty="0" smtClean="0">
                <a:latin typeface="Calbri"/>
                <a:cs typeface="Calbri"/>
              </a:rPr>
              <a:t>		if </a:t>
            </a:r>
            <a:r>
              <a:rPr lang="en-US" dirty="0">
                <a:latin typeface="Calbri"/>
                <a:cs typeface="Calbri"/>
              </a:rPr>
              <a:t>(</a:t>
            </a:r>
            <a:r>
              <a:rPr lang="en-US" dirty="0" err="1">
                <a:latin typeface="Calbri"/>
                <a:cs typeface="Calbri"/>
              </a:rPr>
              <a:t>is_null</a:t>
            </a:r>
            <a:r>
              <a:rPr lang="en-US" dirty="0">
                <a:latin typeface="Calbri"/>
                <a:cs typeface="Calbri"/>
              </a:rPr>
              <a:t>($</a:t>
            </a:r>
            <a:r>
              <a:rPr lang="en-US" dirty="0" err="1">
                <a:latin typeface="Calbri"/>
                <a:cs typeface="Calbri"/>
              </a:rPr>
              <a:t>dbAdapter</a:t>
            </a:r>
            <a:r>
              <a:rPr lang="en-US" dirty="0">
                <a:latin typeface="Calbri"/>
                <a:cs typeface="Calbri"/>
              </a:rPr>
              <a:t>) )</a:t>
            </a:r>
          </a:p>
          <a:p>
            <a:r>
              <a:rPr lang="en-US" dirty="0" smtClean="0">
                <a:latin typeface="Calbri"/>
                <a:cs typeface="Calbri"/>
              </a:rPr>
              <a:t>			throw </a:t>
            </a:r>
            <a:r>
              <a:rPr lang="en-US" dirty="0">
                <a:latin typeface="Calbri"/>
                <a:cs typeface="Calbri"/>
              </a:rPr>
              <a:t>new Exception("Database adapter is null");</a:t>
            </a:r>
          </a:p>
          <a:p>
            <a:r>
              <a:rPr lang="en-US" dirty="0" smtClean="0">
                <a:latin typeface="Calbri"/>
                <a:cs typeface="Calbri"/>
              </a:rPr>
              <a:t>		$</a:t>
            </a:r>
            <a:r>
              <a:rPr lang="en-US" b="1" dirty="0">
                <a:solidFill>
                  <a:srgbClr val="A82233"/>
                </a:solidFill>
                <a:latin typeface="Calbri"/>
                <a:cs typeface="Calbri"/>
              </a:rPr>
              <a:t>this-&gt;</a:t>
            </a:r>
            <a:r>
              <a:rPr lang="en-US" b="1" dirty="0" err="1">
                <a:solidFill>
                  <a:srgbClr val="A82233"/>
                </a:solidFill>
                <a:latin typeface="Calbri"/>
                <a:cs typeface="Calbri"/>
              </a:rPr>
              <a:t>dbAdapter</a:t>
            </a:r>
            <a:r>
              <a:rPr lang="en-US" b="1" dirty="0">
                <a:solidFill>
                  <a:srgbClr val="A82233"/>
                </a:solidFill>
                <a:latin typeface="Calbri"/>
                <a:cs typeface="Calbri"/>
              </a:rPr>
              <a:t> = $</a:t>
            </a:r>
            <a:r>
              <a:rPr lang="en-US" b="1" dirty="0" err="1">
                <a:solidFill>
                  <a:srgbClr val="A82233"/>
                </a:solidFill>
                <a:latin typeface="Calbri"/>
                <a:cs typeface="Calbri"/>
              </a:rPr>
              <a:t>dbAdapter</a:t>
            </a:r>
            <a:r>
              <a:rPr lang="en-US" b="1" dirty="0">
                <a:solidFill>
                  <a:srgbClr val="A82233"/>
                </a:solidFill>
                <a:latin typeface="Calbri"/>
                <a:cs typeface="Calbri"/>
              </a:rPr>
              <a:t>;</a:t>
            </a:r>
          </a:p>
          <a:p>
            <a:r>
              <a:rPr lang="en-US" dirty="0" smtClean="0">
                <a:latin typeface="Calbri"/>
                <a:cs typeface="Calbri"/>
              </a:rPr>
              <a:t>	}</a:t>
            </a:r>
            <a:endParaRPr lang="en-US" dirty="0">
              <a:latin typeface="Calbri"/>
              <a:cs typeface="Calbri"/>
            </a:endParaRPr>
          </a:p>
          <a:p>
            <a:r>
              <a:rPr lang="en-US" dirty="0">
                <a:latin typeface="Calbri"/>
                <a:cs typeface="Calbri"/>
              </a:rPr>
              <a:t>...</a:t>
            </a:r>
          </a:p>
          <a:p>
            <a:r>
              <a:rPr lang="en-US" dirty="0">
                <a:latin typeface="Calbri"/>
                <a:cs typeface="Calbri"/>
              </a:rPr>
              <a:t>}</a:t>
            </a:r>
            <a:endParaRPr lang="en-US" dirty="0">
              <a:latin typeface="Calbri"/>
              <a:cs typeface="Cal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Dependency Injection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202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17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655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Real-World Web Software </a:t>
            </a:r>
            <a:r>
              <a:rPr lang="en-US" sz="2700" dirty="0" smtClean="0">
                <a:solidFill>
                  <a:schemeClr val="bg1"/>
                </a:solidFill>
              </a:rPr>
              <a:t>Design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Principle of </a:t>
            </a:r>
            <a:r>
              <a:rPr lang="en-US" sz="2800" dirty="0" smtClean="0">
                <a:solidFill>
                  <a:schemeClr val="bg1"/>
                </a:solidFill>
              </a:rPr>
              <a:t>Layering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Software Design </a:t>
            </a:r>
            <a:r>
              <a:rPr lang="en-US" sz="2800" dirty="0" smtClean="0">
                <a:solidFill>
                  <a:schemeClr val="bg1"/>
                </a:solidFill>
              </a:rPr>
              <a:t>Patterns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3"/>
                </a:solidFill>
              </a:rPr>
              <a:t>Data and Domain Patterns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Presentation Patterns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Testing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8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Domain Patterns </a:t>
            </a:r>
          </a:p>
        </p:txBody>
      </p:sp>
      <p:pic>
        <p:nvPicPr>
          <p:cNvPr id="5" name="Content Placeholder 4" descr="4826017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5" b="-142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Table Data Gateway Pattern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36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Domain Patterns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programmers who are familiar with object-oriented design, the </a:t>
            </a:r>
            <a:r>
              <a:rPr lang="en-US" b="1" dirty="0"/>
              <a:t>Domain </a:t>
            </a:r>
            <a:r>
              <a:rPr lang="en-US" b="1" dirty="0" smtClean="0"/>
              <a:t>Model </a:t>
            </a:r>
            <a:r>
              <a:rPr lang="en-US" dirty="0" smtClean="0"/>
              <a:t>pattern  </a:t>
            </a:r>
            <a:r>
              <a:rPr lang="en-US" dirty="0"/>
              <a:t>is a natural one. In it, the developer implements an object model : that is, </a:t>
            </a:r>
            <a:r>
              <a:rPr lang="en-US" dirty="0" smtClean="0"/>
              <a:t>a variety </a:t>
            </a:r>
            <a:r>
              <a:rPr lang="en-US" dirty="0"/>
              <a:t>of related classes that represent objects in the problem domain of the application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Often </a:t>
            </a:r>
            <a:r>
              <a:rPr lang="en-US" dirty="0"/>
              <a:t>the domain model will be similar to the database schema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Domain Model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6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Domain Patterns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Example Domain Model</a:t>
            </a:r>
            <a:endParaRPr lang="en-US" dirty="0"/>
          </a:p>
        </p:txBody>
      </p:sp>
      <p:pic>
        <p:nvPicPr>
          <p:cNvPr id="6" name="Content Placeholder 5" descr="4826017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83" r="-24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931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Domain Patterns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domain objects have the responsibility for </a:t>
            </a:r>
            <a:endParaRPr lang="en-US" dirty="0" smtClean="0"/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retrieving themselves </a:t>
            </a:r>
            <a:r>
              <a:rPr lang="en-US" dirty="0"/>
              <a:t>from the database, </a:t>
            </a:r>
            <a:endParaRPr lang="en-US" dirty="0" smtClean="0"/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updating </a:t>
            </a:r>
            <a:r>
              <a:rPr lang="en-US" dirty="0"/>
              <a:t>or inserting </a:t>
            </a:r>
            <a:r>
              <a:rPr lang="en-US" dirty="0" smtClean="0"/>
              <a:t>the data </a:t>
            </a:r>
            <a:r>
              <a:rPr lang="en-US" dirty="0"/>
              <a:t>into the underlying </a:t>
            </a:r>
            <a:r>
              <a:rPr lang="en-US" dirty="0" smtClean="0"/>
              <a:t>database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the properties of each class </a:t>
            </a:r>
            <a:r>
              <a:rPr lang="en-US" dirty="0" smtClean="0"/>
              <a:t>must mirror </a:t>
            </a:r>
            <a:r>
              <a:rPr lang="en-US" dirty="0"/>
              <a:t>quite closely the underlying table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Active Record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2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Domain Patterns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Active Record Pattern</a:t>
            </a:r>
            <a:endParaRPr lang="en-US" dirty="0"/>
          </a:p>
        </p:txBody>
      </p:sp>
      <p:pic>
        <p:nvPicPr>
          <p:cNvPr id="6" name="Content Placeholder 5" descr="482601701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99" r="-18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039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17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655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Real-World Web Software </a:t>
            </a:r>
            <a:r>
              <a:rPr lang="en-US" sz="2700" dirty="0" smtClean="0">
                <a:solidFill>
                  <a:schemeClr val="bg1"/>
                </a:solidFill>
              </a:rPr>
              <a:t>Design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Principle of </a:t>
            </a:r>
            <a:r>
              <a:rPr lang="en-US" sz="2800" dirty="0" smtClean="0">
                <a:solidFill>
                  <a:schemeClr val="bg1"/>
                </a:solidFill>
              </a:rPr>
              <a:t>Layering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Software Design </a:t>
            </a:r>
            <a:r>
              <a:rPr lang="en-US" sz="2800" dirty="0" smtClean="0">
                <a:solidFill>
                  <a:schemeClr val="bg1"/>
                </a:solidFill>
              </a:rPr>
              <a:t>Patterns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Data and Domain Patterns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Presentation Patterns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Testing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8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Patterns </a:t>
            </a:r>
          </a:p>
        </p:txBody>
      </p:sp>
      <p:pic>
        <p:nvPicPr>
          <p:cNvPr id="5" name="Content Placeholder 4" descr="482601701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" r="-124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Classic Model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-View-Controller (MVC) Pattern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8780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Patterns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Model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-View-Controller (MVC)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Pattern Split across Client/server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4826017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6" b="-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664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17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655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3"/>
                </a:solidFill>
              </a:rPr>
              <a:t>Real-World Web Software </a:t>
            </a:r>
            <a:r>
              <a:rPr lang="en-US" sz="2700" dirty="0" smtClean="0">
                <a:solidFill>
                  <a:schemeClr val="accent3"/>
                </a:solidFill>
              </a:rPr>
              <a:t>Design</a:t>
            </a:r>
            <a:endParaRPr lang="en-US" sz="27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Principle of </a:t>
            </a:r>
            <a:r>
              <a:rPr lang="en-US" sz="2800" dirty="0" smtClean="0">
                <a:solidFill>
                  <a:schemeClr val="bg1"/>
                </a:solidFill>
              </a:rPr>
              <a:t>Layering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Software Design </a:t>
            </a:r>
            <a:r>
              <a:rPr lang="en-US" sz="2800" dirty="0" smtClean="0">
                <a:solidFill>
                  <a:schemeClr val="bg1"/>
                </a:solidFill>
              </a:rPr>
              <a:t>Patterns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Data and Domain Patterns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Presentation Patterns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Testing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8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Patterns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Model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-View-Controller (MVC)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Pattern Reponses across Client/server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26017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6" b="-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99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Patterns </a:t>
            </a:r>
          </a:p>
        </p:txBody>
      </p:sp>
      <p:pic>
        <p:nvPicPr>
          <p:cNvPr id="5" name="Content Placeholder 4" descr="4826017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59" b="-3215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Front Controller Pattern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779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17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655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Real-World Web Software </a:t>
            </a:r>
            <a:r>
              <a:rPr lang="en-US" sz="2700" dirty="0" smtClean="0">
                <a:solidFill>
                  <a:schemeClr val="bg1"/>
                </a:solidFill>
              </a:rPr>
              <a:t>Design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Principle of </a:t>
            </a:r>
            <a:r>
              <a:rPr lang="en-US" sz="2800" dirty="0" smtClean="0">
                <a:solidFill>
                  <a:schemeClr val="bg1"/>
                </a:solidFill>
              </a:rPr>
              <a:t>Layering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Software Design </a:t>
            </a:r>
            <a:r>
              <a:rPr lang="en-US" sz="2800" dirty="0" smtClean="0">
                <a:solidFill>
                  <a:schemeClr val="bg1"/>
                </a:solidFill>
              </a:rPr>
              <a:t>Patterns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Data and Domain Patterns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Presentation Patterns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Testing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7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Functional testing </a:t>
            </a:r>
            <a:r>
              <a:rPr lang="en-US" dirty="0"/>
              <a:t>is testing the system’s functional requirements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Non-functional testing </a:t>
            </a:r>
            <a:r>
              <a:rPr lang="en-US" dirty="0"/>
              <a:t>refers to a broad category of tests that do not cover </a:t>
            </a:r>
            <a:r>
              <a:rPr lang="en-US" dirty="0" smtClean="0"/>
              <a:t>the functionality </a:t>
            </a:r>
            <a:r>
              <a:rPr lang="en-US" dirty="0"/>
              <a:t>of the application, but instead evaluate quality </a:t>
            </a:r>
            <a:r>
              <a:rPr lang="en-US" dirty="0" smtClean="0"/>
              <a:t>characteristics such as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Usability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Security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4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3"/>
            <a:ext cx="7618040" cy="4975448"/>
          </a:xfrm>
        </p:spPr>
        <p:txBody>
          <a:bodyPr numCol="3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 </a:t>
            </a:r>
            <a:r>
              <a:rPr lang="en-US" sz="1600" dirty="0" smtClean="0">
                <a:latin typeface="Calbri"/>
                <a:cs typeface="Calbri"/>
              </a:rPr>
              <a:t>Adapter </a:t>
            </a:r>
            <a:r>
              <a:rPr lang="en-US" sz="1600" dirty="0">
                <a:latin typeface="Calbri"/>
                <a:cs typeface="Calbri"/>
              </a:rPr>
              <a:t>pattern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business layer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business objects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business process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business rule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cohesion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controller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coupling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CRUD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data access objects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albri"/>
                <a:cs typeface="Calbri"/>
              </a:rPr>
              <a:t>Dependency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 Dependency Injection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pattern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design patterns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domain layer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Domain Model pattern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domain objects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entities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enterprise patterns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functional testing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gateway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layer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model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Model-View-Controller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(MVC) pattern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non-functional testing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object model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ORM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page-oriented development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approach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Simple Factory pattern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software design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Table Data Gateway pattern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table gateways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Template Method pattern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tier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two-layer model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use cases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variable variables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bri"/>
                <a:cs typeface="Calbri"/>
              </a:rPr>
              <a:t>view</a:t>
            </a:r>
            <a:endParaRPr lang="en-US" sz="1600" dirty="0">
              <a:latin typeface="Calbri"/>
              <a:cs typeface="Cal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Real-World Web Software </a:t>
            </a:r>
            <a:r>
              <a:rPr lang="en-US" sz="3600" dirty="0" smtClean="0"/>
              <a:t>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quite possible to create complex web applications with little to no class design. The </a:t>
            </a:r>
            <a:r>
              <a:rPr lang="en-US" b="1" dirty="0" smtClean="0"/>
              <a:t>page-oriented development approach </a:t>
            </a:r>
            <a:r>
              <a:rPr lang="en-US" dirty="0" smtClean="0"/>
              <a:t> is such that each page contains most of the programming code it needs to perform its operations.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rapidly </a:t>
            </a:r>
            <a:r>
              <a:rPr lang="en-US" dirty="0"/>
              <a:t>thought-out systems are rarely able </a:t>
            </a:r>
            <a:r>
              <a:rPr lang="en-US" dirty="0" smtClean="0"/>
              <a:t>to handle </a:t>
            </a:r>
            <a:r>
              <a:rPr lang="en-US" dirty="0"/>
              <a:t>unforeseen changes in an elegant way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well-designed application infrastructure up front can make your web </a:t>
            </a:r>
            <a:r>
              <a:rPr lang="en-US" dirty="0" smtClean="0"/>
              <a:t>application easier </a:t>
            </a:r>
            <a:r>
              <a:rPr lang="en-US" dirty="0"/>
              <a:t>to modify and maintain, easier to grow and expand in functionality, </a:t>
            </a:r>
            <a:r>
              <a:rPr lang="en-US" dirty="0" smtClean="0"/>
              <a:t>less prone </a:t>
            </a:r>
            <a:r>
              <a:rPr lang="en-US" dirty="0"/>
              <a:t>to bugs, and thus, ultimately, in the long run easier to create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Challenges in Designing Web Applications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17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655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Real-World Web Software </a:t>
            </a:r>
            <a:r>
              <a:rPr lang="en-US" sz="2700" dirty="0" smtClean="0">
                <a:solidFill>
                  <a:schemeClr val="bg1"/>
                </a:solidFill>
              </a:rPr>
              <a:t>Design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Principle of </a:t>
            </a:r>
            <a:r>
              <a:rPr lang="en-US" sz="2800" dirty="0" smtClean="0">
                <a:solidFill>
                  <a:schemeClr val="accent3"/>
                </a:solidFill>
              </a:rPr>
              <a:t>Layering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Software Design </a:t>
            </a:r>
            <a:r>
              <a:rPr lang="en-US" sz="2800" dirty="0" smtClean="0">
                <a:solidFill>
                  <a:schemeClr val="bg1"/>
                </a:solidFill>
              </a:rPr>
              <a:t>Patterns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Data and Domain Patterns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Presentation Patterns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Testing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9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A </a:t>
            </a:r>
            <a:r>
              <a:rPr lang="en-US" b="1" dirty="0"/>
              <a:t>layer</a:t>
            </a:r>
            <a:r>
              <a:rPr lang="en-US" dirty="0"/>
              <a:t> , in the context of application development, is simply a group of classes </a:t>
            </a:r>
            <a:r>
              <a:rPr lang="en-US" dirty="0" smtClean="0"/>
              <a:t>that are </a:t>
            </a:r>
            <a:r>
              <a:rPr lang="en-US" dirty="0"/>
              <a:t>functionally or logically related</a:t>
            </a:r>
            <a:r>
              <a:rPr lang="en-US" dirty="0" smtClean="0"/>
              <a:t>;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each </a:t>
            </a:r>
            <a:r>
              <a:rPr lang="en-US" dirty="0"/>
              <a:t>layer in an application should demonstrate </a:t>
            </a:r>
            <a:r>
              <a:rPr lang="en-US" b="1" dirty="0" smtClean="0"/>
              <a:t>cohesion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distribute </a:t>
            </a:r>
            <a:r>
              <a:rPr lang="en-US" dirty="0"/>
              <a:t>the functionality of your software </a:t>
            </a:r>
            <a:r>
              <a:rPr lang="en-US" dirty="0" smtClean="0"/>
              <a:t>among classes </a:t>
            </a:r>
            <a:r>
              <a:rPr lang="en-US" dirty="0"/>
              <a:t>so that </a:t>
            </a:r>
            <a:r>
              <a:rPr lang="en-US" b="1" dirty="0" smtClean="0"/>
              <a:t>coupling</a:t>
            </a:r>
            <a:r>
              <a:rPr lang="en-US" dirty="0" smtClean="0"/>
              <a:t> is </a:t>
            </a:r>
            <a:r>
              <a:rPr lang="en-US" dirty="0"/>
              <a:t>minimized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dependency </a:t>
            </a:r>
            <a:r>
              <a:rPr lang="en-US" dirty="0" smtClean="0"/>
              <a:t>is a relationship </a:t>
            </a:r>
            <a:r>
              <a:rPr lang="en-US" dirty="0"/>
              <a:t>between two elements where a change in one affects the other.</a:t>
            </a:r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What Is a Layer?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0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What Is a Layer?</a:t>
            </a:r>
            <a:endParaRPr lang="en-US" dirty="0"/>
          </a:p>
        </p:txBody>
      </p:sp>
      <p:pic>
        <p:nvPicPr>
          <p:cNvPr id="6" name="Content Placeholder 5" descr="4826017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25" r="-15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254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Visualizing Tiers</a:t>
            </a:r>
            <a:endParaRPr lang="en-US" dirty="0"/>
          </a:p>
        </p:txBody>
      </p:sp>
      <p:pic>
        <p:nvPicPr>
          <p:cNvPr id="5" name="Content Placeholder 4" descr="482601700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59" b="-9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358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258000" cy="459107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Presentation</a:t>
            </a:r>
            <a:r>
              <a:rPr lang="en-US" dirty="0"/>
              <a:t> Principally concerned with the display of information to </a:t>
            </a:r>
            <a:r>
              <a:rPr lang="en-US" dirty="0" smtClean="0"/>
              <a:t>the user</a:t>
            </a:r>
            <a:r>
              <a:rPr lang="en-US" dirty="0"/>
              <a:t>, as well as interacting with the user.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Domain/Business </a:t>
            </a:r>
            <a:r>
              <a:rPr lang="en-US" dirty="0"/>
              <a:t>The main logic of the application. Some developers call this </a:t>
            </a:r>
            <a:r>
              <a:rPr lang="en-US" dirty="0" smtClean="0"/>
              <a:t>the business </a:t>
            </a:r>
            <a:r>
              <a:rPr lang="en-US" dirty="0"/>
              <a:t>layer since it is modeling the rules and processes of </a:t>
            </a:r>
            <a:r>
              <a:rPr lang="en-US" dirty="0" smtClean="0"/>
              <a:t>the business </a:t>
            </a:r>
            <a:r>
              <a:rPr lang="en-US" dirty="0"/>
              <a:t>for which the application is being written.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Data Access </a:t>
            </a:r>
            <a:r>
              <a:rPr lang="en-US" dirty="0"/>
              <a:t>Communicates with the data sources used by the </a:t>
            </a:r>
            <a:r>
              <a:rPr lang="en-US" dirty="0" smtClean="0"/>
              <a:t>application. Often </a:t>
            </a:r>
            <a:r>
              <a:rPr lang="en-US" dirty="0"/>
              <a:t>a database, but could be web services, text files, or </a:t>
            </a:r>
            <a:r>
              <a:rPr lang="en-US" dirty="0" smtClean="0"/>
              <a:t>email systems.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Common Layering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473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968</TotalTime>
  <Words>1003</Words>
  <Application>Microsoft Macintosh PowerPoint</Application>
  <PresentationFormat>On-screen Show (4:3)</PresentationFormat>
  <Paragraphs>252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Presentation</vt:lpstr>
      <vt:lpstr>Web Application Design</vt:lpstr>
      <vt:lpstr>Chapter 17</vt:lpstr>
      <vt:lpstr>Chapter 17</vt:lpstr>
      <vt:lpstr>Real-World Web Software Design</vt:lpstr>
      <vt:lpstr>Chapter 17</vt:lpstr>
      <vt:lpstr>Principle of Layering</vt:lpstr>
      <vt:lpstr>Principle of Layering</vt:lpstr>
      <vt:lpstr>Principle of Layering</vt:lpstr>
      <vt:lpstr>Principle of Layering</vt:lpstr>
      <vt:lpstr>Principle of Layering</vt:lpstr>
      <vt:lpstr>Principle of Layering</vt:lpstr>
      <vt:lpstr>Principle of Layering</vt:lpstr>
      <vt:lpstr>Principle of Layering</vt:lpstr>
      <vt:lpstr>Chapter 17</vt:lpstr>
      <vt:lpstr>Software Design Patterns in the Web Context</vt:lpstr>
      <vt:lpstr>Software Design Patterns in the Web Context</vt:lpstr>
      <vt:lpstr>Software Design Patterns in the Web Context</vt:lpstr>
      <vt:lpstr>Software Design Patterns in the Web Context</vt:lpstr>
      <vt:lpstr>Software Design Patterns in the Web Context</vt:lpstr>
      <vt:lpstr>Software Design Patterns in the Web Context</vt:lpstr>
      <vt:lpstr>Chapter 17</vt:lpstr>
      <vt:lpstr>Data and Domain Patterns </vt:lpstr>
      <vt:lpstr>Data and Domain Patterns </vt:lpstr>
      <vt:lpstr>Data and Domain Patterns </vt:lpstr>
      <vt:lpstr>Data and Domain Patterns </vt:lpstr>
      <vt:lpstr>Data and Domain Patterns </vt:lpstr>
      <vt:lpstr>Chapter 17</vt:lpstr>
      <vt:lpstr>Presentation Patterns </vt:lpstr>
      <vt:lpstr>Presentation Patterns </vt:lpstr>
      <vt:lpstr>Presentation Patterns </vt:lpstr>
      <vt:lpstr>Presentation Patterns </vt:lpstr>
      <vt:lpstr>Chapter 17</vt:lpstr>
      <vt:lpstr>Testing 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118</cp:revision>
  <dcterms:created xsi:type="dcterms:W3CDTF">2014-01-14T22:57:40Z</dcterms:created>
  <dcterms:modified xsi:type="dcterms:W3CDTF">2017-02-21T02:39:21Z</dcterms:modified>
  <cp:category/>
</cp:coreProperties>
</file>